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21"/>
  </p:notesMasterIdLst>
  <p:handoutMasterIdLst>
    <p:handoutMasterId r:id="rId22"/>
  </p:handoutMasterIdLst>
  <p:sldIdLst>
    <p:sldId id="256" r:id="rId5"/>
    <p:sldId id="327" r:id="rId6"/>
    <p:sldId id="336" r:id="rId7"/>
    <p:sldId id="352" r:id="rId8"/>
    <p:sldId id="361" r:id="rId9"/>
    <p:sldId id="337" r:id="rId10"/>
    <p:sldId id="340" r:id="rId11"/>
    <p:sldId id="351" r:id="rId12"/>
    <p:sldId id="344" r:id="rId13"/>
    <p:sldId id="353" r:id="rId14"/>
    <p:sldId id="354" r:id="rId15"/>
    <p:sldId id="355" r:id="rId16"/>
    <p:sldId id="349" r:id="rId17"/>
    <p:sldId id="328" r:id="rId18"/>
    <p:sldId id="343" r:id="rId19"/>
    <p:sldId id="263" r:id="rId20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0" autoAdjust="0"/>
    <p:restoredTop sz="81165" autoAdjust="0"/>
  </p:normalViewPr>
  <p:slideViewPr>
    <p:cSldViewPr>
      <p:cViewPr varScale="1">
        <p:scale>
          <a:sx n="113" d="100"/>
          <a:sy n="113" d="100"/>
        </p:scale>
        <p:origin x="1544" y="18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840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The way in which the Python interpreter processes a Python program is broken down into several steps. The steps shown here are illustrative (and simplified) but the general idea is correct. </a:t>
            </a:r>
          </a:p>
          <a:p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First the program is checked to make sure that it is valid Python, that is a check is made that the program follows all the rules of the language and that each of the commands and operations etc. is understood by the Python environment. </a:t>
            </a:r>
          </a:p>
          <a:p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It then translates the plain text, English like commands, into a more concise intermediate format that is easier to execute on a computer.  Python can store this intermediate version in a file which is named after the original file but with a ‘.</a:t>
            </a:r>
            <a:r>
              <a:rPr lang="en-GB" sz="1200" kern="1200" dirty="0" err="1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pyc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’ extension instead of a ‘.</a:t>
            </a:r>
            <a:r>
              <a:rPr lang="en-GB" sz="1200" kern="1200" dirty="0" err="1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py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’ extension (the ‘c’ in the extension indicates it contains the compiled version of the code).</a:t>
            </a:r>
          </a:p>
          <a:p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The compiled intermediate version is then executed by the interpreter.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328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686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000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python.org/3/library/venv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python/" TargetMode="External"/><Relationship Id="rId3" Type="http://schemas.openxmlformats.org/officeDocument/2006/relationships/hyperlink" Target="https://en.wikipedia.org/wiki/Python_Software_Foundation" TargetMode="External"/><Relationship Id="rId7" Type="http://schemas.openxmlformats.org/officeDocument/2006/relationships/hyperlink" Target="https://wiki.python.org/moin/BeginnersGuide/Programm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motw.com/3" TargetMode="External"/><Relationship Id="rId5" Type="http://schemas.openxmlformats.org/officeDocument/2006/relationships/hyperlink" Target="https://docs.python.org/3/library/index.html" TargetMode="External"/><Relationship Id="rId4" Type="http://schemas.openxmlformats.org/officeDocument/2006/relationships/hyperlink" Target="https://docs.python.org/3/" TargetMode="External"/><Relationship Id="rId9" Type="http://schemas.openxmlformats.org/officeDocument/2006/relationships/image" Target="../media/image3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Relationship Id="rId9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Introduction to the </a:t>
            </a:r>
            <a:br>
              <a:rPr lang="en-GB" dirty="0"/>
            </a:br>
            <a:r>
              <a:rPr lang="en-GB" dirty="0"/>
              <a:t>Python World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/>
              <a:t>Kevin Cunningham</a:t>
            </a:r>
            <a:endParaRPr lang="en-GB" sz="3000" dirty="0"/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AA0BEF-9AA9-1148-B240-91C0D324A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D6F6A3-DC75-104D-A1FC-460510DB74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7" y="4716518"/>
            <a:ext cx="2046514" cy="1147707"/>
          </a:xfrm>
          <a:prstGeom prst="rect">
            <a:avLst/>
          </a:prstGeom>
        </p:spPr>
      </p:pic>
      <p:sp>
        <p:nvSpPr>
          <p:cNvPr id="2" name="AutoShape 2" descr="Matplotlib: Python plotting — Matplotlib 3.4.1 documentation">
            <a:extLst>
              <a:ext uri="{FF2B5EF4-FFF2-40B4-BE49-F238E27FC236}">
                <a16:creationId xmlns:a16="http://schemas.microsoft.com/office/drawing/2014/main" id="{B69FB4BA-6769-1141-89E5-F52007DAF3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4937C-E204-C741-AF7F-0C24DEBC0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Common Python </a:t>
            </a:r>
            <a:r>
              <a:rPr lang="en-GB" dirty="0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727BD-F82E-4E42-82E1-EDF6953B4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600200"/>
            <a:ext cx="4169668" cy="604664"/>
          </a:xfrm>
        </p:spPr>
        <p:txBody>
          <a:bodyPr/>
          <a:lstStyle/>
          <a:p>
            <a:r>
              <a:rPr lang="en-GB" sz="2400" dirty="0"/>
              <a:t>Data Science Libraries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E8A00-243F-DD43-93BE-496003B2B76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DE6B8-D370-ED45-A622-58433E35C0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80456-1129-9647-8F46-028B1FDFF1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3214B-7941-644B-8C37-C4D4A23F0BF9}"/>
              </a:ext>
            </a:extLst>
          </p:cNvPr>
          <p:cNvSpPr txBox="1"/>
          <p:nvPr/>
        </p:nvSpPr>
        <p:spPr>
          <a:xfrm>
            <a:off x="71252" y="57476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79D6FAC-555D-E84D-B28E-B9E32A71D08C}"/>
              </a:ext>
            </a:extLst>
          </p:cNvPr>
          <p:cNvSpPr txBox="1">
            <a:spLocks/>
          </p:cNvSpPr>
          <p:nvPr/>
        </p:nvSpPr>
        <p:spPr bwMode="auto">
          <a:xfrm>
            <a:off x="5902113" y="4014491"/>
            <a:ext cx="3482809" cy="6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1313" indent="-341313" algn="l" defTabSz="449263" rtl="0" eaLnBrk="0" fontAlgn="base" hangingPunct="0">
              <a:lnSpc>
                <a:spcPct val="125000"/>
              </a:lnSpc>
              <a:spcBef>
                <a:spcPts val="700"/>
              </a:spcBef>
              <a:spcAft>
                <a:spcPct val="0"/>
              </a:spcAft>
              <a:buClr>
                <a:srgbClr val="170199"/>
              </a:buClr>
              <a:buSzPct val="75000"/>
              <a:buFont typeface="Wingdings" pitchFamily="2" charset="2"/>
              <a:buChar char="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363" indent="-284163" algn="l" defTabSz="449263" rtl="0" eaLnBrk="0" fontAlgn="base" hangingPunct="0">
              <a:lnSpc>
                <a:spcPct val="115000"/>
              </a:lnSpc>
              <a:spcBef>
                <a:spcPts val="600"/>
              </a:spcBef>
              <a:spcAft>
                <a:spcPct val="0"/>
              </a:spcAft>
              <a:buClr>
                <a:srgbClr val="170199"/>
              </a:buClr>
              <a:buSzPct val="75000"/>
              <a:buFont typeface="Wingdings" pitchFamily="2" charset="2"/>
              <a:buChar char="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115000"/>
              </a:lnSpc>
              <a:spcBef>
                <a:spcPts val="500"/>
              </a:spcBef>
              <a:spcAft>
                <a:spcPct val="0"/>
              </a:spcAft>
              <a:buClr>
                <a:srgbClr val="00CCFF"/>
              </a:buClr>
              <a:buSzPct val="65000"/>
              <a:buFont typeface="Wingdings" pitchFamily="2" charset="2"/>
              <a:buChar char="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10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kern="0" dirty="0"/>
              <a:t>Web Frameworks</a:t>
            </a:r>
          </a:p>
        </p:txBody>
      </p:sp>
      <p:pic>
        <p:nvPicPr>
          <p:cNvPr id="11" name="Picture 10" descr="python-logo.png">
            <a:extLst>
              <a:ext uri="{FF2B5EF4-FFF2-40B4-BE49-F238E27FC236}">
                <a16:creationId xmlns:a16="http://schemas.microsoft.com/office/drawing/2014/main" id="{C43ED057-B7F8-2A49-84D0-4A49DA79F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360" y="592227"/>
            <a:ext cx="769714" cy="769714"/>
          </a:xfrm>
          <a:prstGeom prst="rect">
            <a:avLst/>
          </a:prstGeom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F88C8051-5790-F546-BF09-EC1C1ACAC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113" y="2431760"/>
            <a:ext cx="2389863" cy="45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What's new with TensorFlow 2.0? - jzuern.github.io">
            <a:extLst>
              <a:ext uri="{FF2B5EF4-FFF2-40B4-BE49-F238E27FC236}">
                <a16:creationId xmlns:a16="http://schemas.microsoft.com/office/drawing/2014/main" id="{E8774F09-6414-8546-92D7-97575DF4A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328" y="3019267"/>
            <a:ext cx="948812" cy="57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DE4744FD-C4F3-0844-8719-C358E0624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297" y="3317148"/>
            <a:ext cx="1065203" cy="57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ciPy and NumPy - Full Stack Python">
            <a:extLst>
              <a:ext uri="{FF2B5EF4-FFF2-40B4-BE49-F238E27FC236}">
                <a16:creationId xmlns:a16="http://schemas.microsoft.com/office/drawing/2014/main" id="{6EE46761-6818-C641-9FA2-7D908453F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353" y="2890948"/>
            <a:ext cx="1480944" cy="58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andas (software) - Wikipedia">
            <a:extLst>
              <a:ext uri="{FF2B5EF4-FFF2-40B4-BE49-F238E27FC236}">
                <a16:creationId xmlns:a16="http://schemas.microsoft.com/office/drawing/2014/main" id="{F276E664-641E-2E49-A1D0-6D025BF85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136" y="1663671"/>
            <a:ext cx="1855826" cy="7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612B1944-5A2E-5D47-B025-DBFE1E5F6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305" y="1400532"/>
            <a:ext cx="2144688" cy="96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tructuring a Large Production Flask Application | by Arash Soheili | Level  Up Coding">
            <a:extLst>
              <a:ext uri="{FF2B5EF4-FFF2-40B4-BE49-F238E27FC236}">
                <a16:creationId xmlns:a16="http://schemas.microsoft.com/office/drawing/2014/main" id="{DA314FAC-C150-7B4A-AB1B-D7E07AAA1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4765660"/>
            <a:ext cx="1424311" cy="79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Django Community | Django">
            <a:extLst>
              <a:ext uri="{FF2B5EF4-FFF2-40B4-BE49-F238E27FC236}">
                <a16:creationId xmlns:a16="http://schemas.microsoft.com/office/drawing/2014/main" id="{87273B6E-7A2A-274C-A53F-4F97CC40F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16" y="5288990"/>
            <a:ext cx="1302376" cy="59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FastAPI">
            <a:extLst>
              <a:ext uri="{FF2B5EF4-FFF2-40B4-BE49-F238E27FC236}">
                <a16:creationId xmlns:a16="http://schemas.microsoft.com/office/drawing/2014/main" id="{3E8C812A-1698-244F-B79E-F7743FC79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51" y="5811508"/>
            <a:ext cx="2130853" cy="76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86B12-AFF9-ADFD-1042-3CD74BFCA4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391" y="2059148"/>
            <a:ext cx="4313427" cy="26284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59AB79-F1D4-9A90-2554-C0B0419FB82A}"/>
              </a:ext>
            </a:extLst>
          </p:cNvPr>
          <p:cNvSpPr/>
          <p:nvPr/>
        </p:nvSpPr>
        <p:spPr>
          <a:xfrm>
            <a:off x="2243304" y="46176"/>
            <a:ext cx="6048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https://</a:t>
            </a:r>
            <a:r>
              <a:rPr lang="en-GB" dirty="0" err="1">
                <a:solidFill>
                  <a:schemeClr val="tx1"/>
                </a:solidFill>
              </a:rPr>
              <a:t>www.jetbrains.com</a:t>
            </a:r>
            <a:r>
              <a:rPr lang="en-GB" dirty="0">
                <a:solidFill>
                  <a:schemeClr val="tx1"/>
                </a:solidFill>
              </a:rPr>
              <a:t>/</a:t>
            </a:r>
            <a:r>
              <a:rPr lang="en-GB" dirty="0" err="1">
                <a:solidFill>
                  <a:schemeClr val="tx1"/>
                </a:solidFill>
              </a:rPr>
              <a:t>lp</a:t>
            </a:r>
            <a:r>
              <a:rPr lang="en-GB" dirty="0">
                <a:solidFill>
                  <a:schemeClr val="tx1"/>
                </a:solidFill>
              </a:rPr>
              <a:t>/devecosystem-2022/python/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1D2EEE-2833-F07D-CCAF-C34C419DB5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6061" y="4491704"/>
            <a:ext cx="3791977" cy="20329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EFF056-8E62-980B-C5C2-8D5DA93930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56713" y="4565908"/>
            <a:ext cx="825764" cy="64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47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DC3D3-F2F1-D644-8BB0-E9F25808E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DBE1D-9568-0344-89E6-172F36D42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Typically use a tool to handle Python environments</a:t>
            </a:r>
          </a:p>
          <a:p>
            <a:r>
              <a:rPr lang="en-GB" sz="2400" dirty="0"/>
              <a:t>Required as may have different projects</a:t>
            </a:r>
          </a:p>
          <a:p>
            <a:pPr lvl="1"/>
            <a:r>
              <a:rPr lang="en-GB" sz="2000" dirty="0"/>
              <a:t>that use different versions of Python 3.7, 3.8, 3.9, 3.10  etc.</a:t>
            </a:r>
          </a:p>
          <a:p>
            <a:pPr lvl="1"/>
            <a:r>
              <a:rPr lang="en-GB" sz="2000" dirty="0"/>
              <a:t>that use different libraries NumPy, SciPy, Pandas, Matplotlib</a:t>
            </a:r>
          </a:p>
          <a:p>
            <a:pPr lvl="1"/>
            <a:r>
              <a:rPr lang="en-GB" sz="2000" dirty="0"/>
              <a:t>and different versions of those libraries</a:t>
            </a:r>
          </a:p>
          <a:p>
            <a:r>
              <a:rPr lang="en-GB" sz="2400" dirty="0"/>
              <a:t>Problem for Python</a:t>
            </a:r>
          </a:p>
          <a:p>
            <a:pPr lvl="1"/>
            <a:r>
              <a:rPr lang="en-GB" sz="2000" dirty="0"/>
              <a:t>installs libraries for a Python runtime</a:t>
            </a:r>
          </a:p>
          <a:p>
            <a:pPr lvl="1"/>
            <a:r>
              <a:rPr lang="en-GB" sz="2000" dirty="0"/>
              <a:t>by default </a:t>
            </a:r>
            <a:r>
              <a:rPr lang="en-GB" sz="2000" i="1" dirty="0"/>
              <a:t>globally</a:t>
            </a:r>
            <a:r>
              <a:rPr lang="en-GB" sz="2000" dirty="0"/>
              <a:t> on a machine</a:t>
            </a:r>
          </a:p>
          <a:p>
            <a:r>
              <a:rPr lang="en-GB" sz="2400" dirty="0"/>
              <a:t>Two commonly used environment tools</a:t>
            </a:r>
          </a:p>
          <a:p>
            <a:pPr lvl="1"/>
            <a:r>
              <a:rPr lang="en-GB" sz="2000" dirty="0"/>
              <a:t>pip virtual environments / </a:t>
            </a:r>
            <a:r>
              <a:rPr lang="en-GB" sz="2000" dirty="0" err="1"/>
              <a:t>conda</a:t>
            </a:r>
            <a:r>
              <a:rPr lang="en-GB" sz="2000" dirty="0"/>
              <a:t>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13ADE-D6E7-B24D-8868-259E4CDF770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7D3C9-9E8A-C642-A923-6F3F9DEF205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F9E11-1912-E949-BC13-0AD8828005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62087-C3C6-C8F7-026E-90C9008D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23784"/>
            <a:ext cx="731200" cy="84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07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9AD0-9166-A14B-BA0A-61FD18993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 and Virtual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00818-50AE-D34F-9599-5A99730C2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9210228" cy="4529138"/>
          </a:xfrm>
        </p:spPr>
        <p:txBody>
          <a:bodyPr/>
          <a:lstStyle/>
          <a:p>
            <a:r>
              <a:rPr lang="en-US" sz="2400" dirty="0"/>
              <a:t>Can use virtual environments </a:t>
            </a:r>
            <a:r>
              <a:rPr lang="en-US" sz="2400" dirty="0" err="1">
                <a:latin typeface="Courier" pitchFamily="2" charset="0"/>
              </a:rPr>
              <a:t>venv</a:t>
            </a:r>
            <a:r>
              <a:rPr lang="en-US" sz="2400" dirty="0"/>
              <a:t> module</a:t>
            </a:r>
          </a:p>
          <a:p>
            <a:pPr lvl="2"/>
            <a:r>
              <a:rPr lang="en-US" sz="1600" dirty="0"/>
              <a:t>see </a:t>
            </a:r>
            <a:r>
              <a:rPr lang="en-GB" sz="1600" dirty="0">
                <a:hlinkClick r:id="rId2"/>
              </a:rPr>
              <a:t>https://docs.python.org/3/library/venv.html</a:t>
            </a:r>
            <a:endParaRPr lang="en-GB" sz="1600" dirty="0"/>
          </a:p>
          <a:p>
            <a:pPr lvl="1"/>
            <a:r>
              <a:rPr lang="en-GB" sz="2000" dirty="0"/>
              <a:t>tool to create isolated Python package configurations</a:t>
            </a:r>
            <a:endParaRPr lang="en-US" sz="1800" dirty="0"/>
          </a:p>
          <a:p>
            <a:pPr lvl="1"/>
            <a:r>
              <a:rPr lang="en-GB" sz="2000" dirty="0"/>
              <a:t>included as part of Python3 and pip</a:t>
            </a:r>
          </a:p>
          <a:p>
            <a:pPr lvl="1"/>
            <a:r>
              <a:rPr lang="en-GB" sz="2000" dirty="0"/>
              <a:t>use </a:t>
            </a:r>
            <a:r>
              <a:rPr lang="en-GB" sz="2000" dirty="0">
                <a:latin typeface="Courier" pitchFamily="2" charset="0"/>
              </a:rPr>
              <a:t>source</a:t>
            </a:r>
            <a:r>
              <a:rPr lang="en-GB" sz="2000" dirty="0"/>
              <a:t> to activate on Mac (or </a:t>
            </a:r>
            <a:r>
              <a:rPr lang="en-GB" sz="2000" dirty="0" err="1">
                <a:latin typeface="Courier" pitchFamily="2" charset="0"/>
              </a:rPr>
              <a:t>activate.bat</a:t>
            </a:r>
            <a:r>
              <a:rPr lang="en-GB" sz="2000" dirty="0">
                <a:latin typeface="Courier" pitchFamily="2" charset="0"/>
              </a:rPr>
              <a:t> </a:t>
            </a:r>
            <a:r>
              <a:rPr lang="en-GB" sz="2000" dirty="0"/>
              <a:t>on Windows)</a:t>
            </a:r>
            <a:endParaRPr lang="en-GB" dirty="0"/>
          </a:p>
          <a:p>
            <a:r>
              <a:rPr lang="en-US" sz="2400" dirty="0"/>
              <a:t>Each virtual environment can have its own set up</a:t>
            </a:r>
          </a:p>
          <a:p>
            <a:endParaRPr lang="en-US" sz="2400" dirty="0"/>
          </a:p>
          <a:p>
            <a:pPr lvl="2"/>
            <a:endParaRPr lang="en-US" sz="3600" dirty="0"/>
          </a:p>
          <a:p>
            <a:pPr lvl="1"/>
            <a:r>
              <a:rPr lang="en-GB" sz="2000" dirty="0"/>
              <a:t>Installs &lt;whatever&gt; in virtual env </a:t>
            </a:r>
            <a:r>
              <a:rPr lang="en-GB" sz="2000" dirty="0">
                <a:latin typeface="Courier" pitchFamily="2" charset="0"/>
              </a:rPr>
              <a:t>venv3</a:t>
            </a:r>
            <a:r>
              <a:rPr lang="en-GB" sz="2000" dirty="0"/>
              <a:t> in current directory</a:t>
            </a:r>
          </a:p>
          <a:p>
            <a:pPr lvl="1"/>
            <a:r>
              <a:rPr lang="en-GB" sz="2000" dirty="0"/>
              <a:t>from Python Package Index https://</a:t>
            </a:r>
            <a:r>
              <a:rPr lang="en-GB" sz="2000" dirty="0" err="1"/>
              <a:t>pypi.org</a:t>
            </a:r>
            <a:r>
              <a:rPr lang="en-GB" sz="2000" dirty="0"/>
              <a:t>/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D2842-3035-5C4B-A922-6FEE7DB09F2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C6439-9419-F642-A0DC-4AACB45C88F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F4C4D-C0A5-F54F-878E-4EEE723FD0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4127F-E34D-0041-81B8-82FE91291AD2}"/>
              </a:ext>
            </a:extLst>
          </p:cNvPr>
          <p:cNvSpPr txBox="1"/>
          <p:nvPr/>
        </p:nvSpPr>
        <p:spPr>
          <a:xfrm>
            <a:off x="2360712" y="4221088"/>
            <a:ext cx="4609372" cy="1323439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$ </a:t>
            </a:r>
            <a:r>
              <a:rPr lang="en-GB" sz="2000" b="1" dirty="0">
                <a:solidFill>
                  <a:schemeClr val="tx1"/>
                </a:solidFill>
                <a:latin typeface="Courier" pitchFamily="2" charset="0"/>
              </a:rPr>
              <a:t>python</a:t>
            </a:r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 -m </a:t>
            </a:r>
            <a:r>
              <a:rPr lang="en-GB" sz="2000" dirty="0" err="1">
                <a:solidFill>
                  <a:schemeClr val="tx1"/>
                </a:solidFill>
                <a:latin typeface="Courier" pitchFamily="2" charset="0"/>
              </a:rPr>
              <a:t>venv</a:t>
            </a:r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 venv3</a:t>
            </a:r>
          </a:p>
          <a:p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$ </a:t>
            </a:r>
            <a:r>
              <a:rPr lang="en-GB" sz="2000" b="1" dirty="0">
                <a:solidFill>
                  <a:schemeClr val="tx1"/>
                </a:solidFill>
                <a:latin typeface="Courier" pitchFamily="2" charset="0"/>
              </a:rPr>
              <a:t>source</a:t>
            </a:r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 venv3/bin/activate</a:t>
            </a:r>
          </a:p>
          <a:p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(venv3) </a:t>
            </a:r>
          </a:p>
          <a:p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$ </a:t>
            </a:r>
            <a:r>
              <a:rPr lang="en-GB" sz="2000" b="1" dirty="0">
                <a:solidFill>
                  <a:schemeClr val="tx1"/>
                </a:solidFill>
                <a:latin typeface="Courier" pitchFamily="2" charset="0"/>
              </a:rPr>
              <a:t>pip</a:t>
            </a:r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 install &lt;whatever&gt;</a:t>
            </a:r>
          </a:p>
        </p:txBody>
      </p:sp>
      <p:pic>
        <p:nvPicPr>
          <p:cNvPr id="8" name="Picture 4" descr="How to Install Pip on CentOS 8">
            <a:extLst>
              <a:ext uri="{FF2B5EF4-FFF2-40B4-BE49-F238E27FC236}">
                <a16:creationId xmlns:a16="http://schemas.microsoft.com/office/drawing/2014/main" id="{A27CCB7D-6CC7-EA48-A7AB-7D26C8804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368" y="548680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6F7663-F0F3-7F4B-BF5D-EE7AF2B00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296" y="5957747"/>
            <a:ext cx="952650" cy="70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2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05F4B-5ED5-2940-B6DF-29F0CB83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Pip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6179-A4CE-9E4A-A50A-C2DC84F39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17" y="1416051"/>
            <a:ext cx="8913681" cy="4529138"/>
          </a:xfrm>
        </p:spPr>
        <p:txBody>
          <a:bodyPr/>
          <a:lstStyle/>
          <a:p>
            <a:r>
              <a:rPr lang="en-GB" sz="2400" dirty="0"/>
              <a:t>Open a Command (Windows) or Terminal (Mac)</a:t>
            </a:r>
          </a:p>
          <a:p>
            <a:pPr lvl="1"/>
            <a:r>
              <a:rPr lang="en-GB" sz="2000" dirty="0"/>
              <a:t>check installation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install package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create a virtual environment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to use or activate / deactivate the environment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update the pip installation</a:t>
            </a:r>
          </a:p>
          <a:p>
            <a:pPr marL="457200" lvl="1" indent="0">
              <a:buNone/>
            </a:pPr>
            <a:endParaRPr lang="en-GB" sz="2000" dirty="0"/>
          </a:p>
          <a:p>
            <a:pPr lvl="1"/>
            <a:r>
              <a:rPr lang="en-GB" sz="2000" dirty="0"/>
              <a:t>to see </a:t>
            </a:r>
            <a:r>
              <a:rPr lang="en-GB" sz="2000" dirty="0" err="1"/>
              <a:t>whats</a:t>
            </a:r>
            <a:r>
              <a:rPr lang="en-GB" sz="2000" dirty="0"/>
              <a:t> been installed</a:t>
            </a:r>
          </a:p>
          <a:p>
            <a:pPr lvl="1"/>
            <a:endParaRPr lang="en-GB" sz="2000" dirty="0"/>
          </a:p>
          <a:p>
            <a:pPr lvl="2"/>
            <a:endParaRPr lang="en-GB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365D9-E940-804C-ABF0-A112E52BABD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FABBA-37D1-EA48-B61C-4B4F018251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A7EFF-B2EB-A845-AD52-6516B467BD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782FB-0CD5-9A4C-927D-2B896DC24D2D}"/>
              </a:ext>
            </a:extLst>
          </p:cNvPr>
          <p:cNvSpPr txBox="1"/>
          <p:nvPr/>
        </p:nvSpPr>
        <p:spPr>
          <a:xfrm>
            <a:off x="1337765" y="2397215"/>
            <a:ext cx="2391099" cy="400110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1"/>
                </a:solidFill>
                <a:latin typeface="Courier" pitchFamily="2" charset="0"/>
              </a:rPr>
              <a:t>pip</a:t>
            </a:r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 --version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95F78A-3BFB-CE4A-ABE9-21F938FF218A}"/>
              </a:ext>
            </a:extLst>
          </p:cNvPr>
          <p:cNvSpPr txBox="1"/>
          <p:nvPr/>
        </p:nvSpPr>
        <p:spPr>
          <a:xfrm>
            <a:off x="1288756" y="5796538"/>
            <a:ext cx="4102094" cy="400110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1"/>
                </a:solidFill>
                <a:latin typeface="Courier" pitchFamily="2" charset="0"/>
              </a:rPr>
              <a:t>pip</a:t>
            </a:r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 install --upgrade pip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57372-1768-9546-BD89-9D3301123E92}"/>
              </a:ext>
            </a:extLst>
          </p:cNvPr>
          <p:cNvSpPr txBox="1"/>
          <p:nvPr/>
        </p:nvSpPr>
        <p:spPr>
          <a:xfrm>
            <a:off x="1306098" y="4068631"/>
            <a:ext cx="4381134" cy="400110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1"/>
                </a:solidFill>
                <a:latin typeface="Courier" pitchFamily="2" charset="0"/>
              </a:rPr>
              <a:t>python</a:t>
            </a:r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 -m </a:t>
            </a:r>
            <a:r>
              <a:rPr lang="en-GB" sz="2000" dirty="0" err="1">
                <a:solidFill>
                  <a:schemeClr val="tx1"/>
                </a:solidFill>
                <a:latin typeface="Courier" pitchFamily="2" charset="0"/>
              </a:rPr>
              <a:t>venv</a:t>
            </a:r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 venvProj1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024E44-8CEE-994F-8FFD-A27FD156213C}"/>
              </a:ext>
            </a:extLst>
          </p:cNvPr>
          <p:cNvSpPr txBox="1"/>
          <p:nvPr/>
        </p:nvSpPr>
        <p:spPr>
          <a:xfrm>
            <a:off x="1306098" y="4880873"/>
            <a:ext cx="4174102" cy="369332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ourier" pitchFamily="2" charset="0"/>
              </a:rPr>
              <a:t>source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venvProj1/bin/activate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DF0AED-986B-4B49-82FC-A70A9180AF64}"/>
              </a:ext>
            </a:extLst>
          </p:cNvPr>
          <p:cNvSpPr txBox="1"/>
          <p:nvPr/>
        </p:nvSpPr>
        <p:spPr>
          <a:xfrm>
            <a:off x="5794571" y="4880873"/>
            <a:ext cx="1678710" cy="369332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ourier" pitchFamily="2" charset="0"/>
              </a:rPr>
              <a:t>deactivate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DC90D2-0A85-DA47-ACED-EB1A98C71B2C}"/>
              </a:ext>
            </a:extLst>
          </p:cNvPr>
          <p:cNvSpPr txBox="1"/>
          <p:nvPr/>
        </p:nvSpPr>
        <p:spPr>
          <a:xfrm>
            <a:off x="4928107" y="6260806"/>
            <a:ext cx="1630938" cy="369332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ourier" pitchFamily="2" charset="0"/>
              </a:rPr>
              <a:t>pip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freeze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BBC86D-DB5D-D044-BE40-EEA7B4B49F54}"/>
              </a:ext>
            </a:extLst>
          </p:cNvPr>
          <p:cNvSpPr txBox="1"/>
          <p:nvPr/>
        </p:nvSpPr>
        <p:spPr>
          <a:xfrm>
            <a:off x="1321186" y="3225495"/>
            <a:ext cx="2833445" cy="369332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ourier" pitchFamily="2" charset="0"/>
              </a:rPr>
              <a:t>pip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install pandas</a:t>
            </a:r>
          </a:p>
        </p:txBody>
      </p:sp>
      <p:pic>
        <p:nvPicPr>
          <p:cNvPr id="16" name="Picture 4" descr="How to Install Pip on CentOS 8">
            <a:extLst>
              <a:ext uri="{FF2B5EF4-FFF2-40B4-BE49-F238E27FC236}">
                <a16:creationId xmlns:a16="http://schemas.microsoft.com/office/drawing/2014/main" id="{CA890F3D-07EF-3BB7-D84F-A21E877EE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368" y="548680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BEBEFB-53CD-8B3F-6213-19A9E82E1907}"/>
              </a:ext>
            </a:extLst>
          </p:cNvPr>
          <p:cNvSpPr txBox="1"/>
          <p:nvPr/>
        </p:nvSpPr>
        <p:spPr>
          <a:xfrm>
            <a:off x="4444532" y="3225495"/>
            <a:ext cx="3672408" cy="369332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ourier" pitchFamily="2" charset="0"/>
              </a:rPr>
              <a:t>pip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install pandas==1.5.2</a:t>
            </a:r>
          </a:p>
        </p:txBody>
      </p:sp>
    </p:spTree>
    <p:extLst>
      <p:ext uri="{BB962C8B-B14F-4D97-AF65-F5344CB8AC3E}">
        <p14:creationId xmlns:p14="http://schemas.microsoft.com/office/powerpoint/2010/main" val="4294488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9A4F6-8947-BA41-86E7-CF4FD211E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Pip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18EB3-CC31-F347-B595-4FDF7D16C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98" y="1487249"/>
            <a:ext cx="8913681" cy="45291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D694C-EC12-0546-8B8D-D64DB065C08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E2C97-7E0C-1140-8BAE-6A22D8C206A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DA9B6-EBAE-AC4A-8F46-9E30933E5C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pic>
        <p:nvPicPr>
          <p:cNvPr id="9" name="Picture 4" descr="How to Install Pip on CentOS 8">
            <a:extLst>
              <a:ext uri="{FF2B5EF4-FFF2-40B4-BE49-F238E27FC236}">
                <a16:creationId xmlns:a16="http://schemas.microsoft.com/office/drawing/2014/main" id="{132BE8E4-4F07-89D7-9048-881CBEA05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368" y="548680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09DECF-10BD-08F5-D927-2D853AEF4118}"/>
              </a:ext>
            </a:extLst>
          </p:cNvPr>
          <p:cNvSpPr txBox="1"/>
          <p:nvPr/>
        </p:nvSpPr>
        <p:spPr>
          <a:xfrm>
            <a:off x="407996" y="1511452"/>
            <a:ext cx="9302519" cy="4832092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% </a:t>
            </a:r>
            <a:r>
              <a:rPr lang="en-GB" sz="1400" b="1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mkdir</a:t>
            </a:r>
            <a:r>
              <a:rPr lang="en-GB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bbclabs</a:t>
            </a:r>
            <a:endParaRPr lang="en-GB" sz="14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% </a:t>
            </a:r>
            <a:r>
              <a:rPr lang="en-GB" sz="1400" b="1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bbclabs</a:t>
            </a:r>
            <a:r>
              <a:rPr lang="en-GB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% </a:t>
            </a:r>
            <a:r>
              <a:rPr lang="en-GB" sz="1400" b="1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python</a:t>
            </a:r>
            <a:r>
              <a:rPr lang="en-GB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-m </a:t>
            </a:r>
            <a:r>
              <a:rPr lang="en-GB" sz="14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venv</a:t>
            </a:r>
            <a:r>
              <a:rPr lang="en-GB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venv3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% </a:t>
            </a:r>
            <a:r>
              <a:rPr lang="en-GB" sz="1400" b="1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source</a:t>
            </a:r>
            <a:r>
              <a:rPr lang="en-GB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venv3/bin/activate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(venv3) % </a:t>
            </a:r>
            <a:r>
              <a:rPr lang="en-GB" sz="1400" b="1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pip</a:t>
            </a:r>
            <a:r>
              <a:rPr lang="en-GB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--version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pip 22.3.1 from ../</a:t>
            </a:r>
            <a:r>
              <a:rPr lang="en-GB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bbclabs</a:t>
            </a:r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/venv3/lib/python3.11/site-packages/pip (python 3.11)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(venv3) % </a:t>
            </a:r>
            <a:r>
              <a:rPr lang="en-GB" sz="1400" b="1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pip</a:t>
            </a:r>
            <a:r>
              <a:rPr lang="en-GB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install pandas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Collecting pandas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Using cached pandas-1.5.3-cp311-cp311-macosx_10_9_x86_64.whl (11.9 MB)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Collecting python-</a:t>
            </a:r>
            <a:r>
              <a:rPr lang="en-GB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dateutil</a:t>
            </a:r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&gt;=2.8.1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Using cached python_dateutil-2.8.2-py2.py3-none-any.whl (247 kB)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Collecting </a:t>
            </a:r>
            <a:r>
              <a:rPr lang="en-GB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pytz</a:t>
            </a:r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&gt;=2020.1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Using cached pytz-2022.7.1-py2.py3-none-any.whl (499 kB)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Collecting </a:t>
            </a:r>
            <a:r>
              <a:rPr lang="en-GB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numpy</a:t>
            </a:r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&gt;=1.21.0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Using cached numpy-1.24.2-cp311-cp311-macosx_10_9_x86_64.whl (19.8 MB)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Collecting six&gt;=1.5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Using cached six-1.16.0-py2.py3-none-any.whl (11 kB)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Installing collected packages: </a:t>
            </a:r>
            <a:r>
              <a:rPr lang="en-GB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pytz</a:t>
            </a:r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six, </a:t>
            </a:r>
            <a:r>
              <a:rPr lang="en-GB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numpy</a:t>
            </a:r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python-</a:t>
            </a:r>
            <a:r>
              <a:rPr lang="en-GB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dateutil</a:t>
            </a:r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pandas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Successfully installed numpy-1.24.2 pandas-1.5.3 python-dateutil-2.8.2 pytz-2022.7.1 six-1.16.0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(venv3) % </a:t>
            </a:r>
            <a:r>
              <a:rPr lang="en-GB" sz="1400" b="1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deactivate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% </a:t>
            </a:r>
          </a:p>
        </p:txBody>
      </p:sp>
    </p:spTree>
    <p:extLst>
      <p:ext uri="{BB962C8B-B14F-4D97-AF65-F5344CB8AC3E}">
        <p14:creationId xmlns:p14="http://schemas.microsoft.com/office/powerpoint/2010/main" val="2674396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9D934-E61A-DC4A-B596-5B630BCB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B1F8A-146A-714F-BE47-ED291A9D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54" y="1619278"/>
            <a:ext cx="8913681" cy="5050082"/>
          </a:xfrm>
        </p:spPr>
        <p:txBody>
          <a:bodyPr/>
          <a:lstStyle/>
          <a:p>
            <a:r>
              <a:rPr lang="en-GB" sz="2000" dirty="0"/>
              <a:t>Python Software Foundation </a:t>
            </a:r>
          </a:p>
          <a:p>
            <a:pPr lvl="2"/>
            <a:r>
              <a:rPr lang="en-GB" sz="1600" dirty="0">
                <a:hlinkClick r:id="rId3"/>
              </a:rPr>
              <a:t>https://en.wikipedia.org/wiki/Python_Software_Foundation</a:t>
            </a:r>
            <a:r>
              <a:rPr lang="en-GB" sz="1600" dirty="0"/>
              <a:t> </a:t>
            </a:r>
          </a:p>
          <a:p>
            <a:r>
              <a:rPr lang="en-GB" sz="2000" dirty="0"/>
              <a:t>The main Python 3 documentation site </a:t>
            </a:r>
          </a:p>
          <a:p>
            <a:pPr lvl="2"/>
            <a:r>
              <a:rPr lang="en-GB" sz="1600" dirty="0">
                <a:hlinkClick r:id="rId4"/>
              </a:rPr>
              <a:t>https://docs.python.org/3/</a:t>
            </a:r>
            <a:r>
              <a:rPr lang="en-GB" sz="1600" dirty="0"/>
              <a:t> </a:t>
            </a:r>
          </a:p>
          <a:p>
            <a:r>
              <a:rPr lang="en-GB" sz="2000" dirty="0"/>
              <a:t>List of all the </a:t>
            </a:r>
            <a:r>
              <a:rPr lang="en-GB" sz="2000" dirty="0" err="1"/>
              <a:t>builtin</a:t>
            </a:r>
            <a:r>
              <a:rPr lang="en-GB" sz="2000" dirty="0"/>
              <a:t> features </a:t>
            </a:r>
          </a:p>
          <a:p>
            <a:pPr lvl="2"/>
            <a:r>
              <a:rPr lang="en-GB" sz="1600" dirty="0">
                <a:hlinkClick r:id="rId5"/>
              </a:rPr>
              <a:t>https://docs.python.org/3/library/index.html</a:t>
            </a:r>
            <a:r>
              <a:rPr lang="en-GB" sz="1600" dirty="0"/>
              <a:t> </a:t>
            </a:r>
          </a:p>
          <a:p>
            <a:r>
              <a:rPr lang="en-GB" sz="2000" dirty="0"/>
              <a:t>Python 3 Module of the week site </a:t>
            </a:r>
          </a:p>
          <a:p>
            <a:pPr lvl="2"/>
            <a:r>
              <a:rPr lang="en-GB" sz="1600" dirty="0">
                <a:hlinkClick r:id="rId6"/>
              </a:rPr>
              <a:t>https://pymotw.com/3</a:t>
            </a:r>
            <a:r>
              <a:rPr lang="en-GB" sz="1600" dirty="0"/>
              <a:t> </a:t>
            </a:r>
          </a:p>
          <a:p>
            <a:r>
              <a:rPr lang="en-GB" sz="2000" dirty="0"/>
              <a:t>Python Resources</a:t>
            </a:r>
          </a:p>
          <a:p>
            <a:pPr lvl="2"/>
            <a:r>
              <a:rPr lang="en-GB" sz="1600" dirty="0">
                <a:hlinkClick r:id="rId7"/>
              </a:rPr>
              <a:t>https://wiki.python.org/moin/BeginnersGuide/Programmers</a:t>
            </a:r>
            <a:endParaRPr lang="en-GB" sz="1600" dirty="0"/>
          </a:p>
          <a:p>
            <a:r>
              <a:rPr lang="en-GB" sz="2000" dirty="0"/>
              <a:t>W3 School Intro to Python</a:t>
            </a:r>
          </a:p>
          <a:p>
            <a:pPr lvl="2"/>
            <a:r>
              <a:rPr lang="en-GB" sz="1600" dirty="0">
                <a:hlinkClick r:id="rId8"/>
              </a:rPr>
              <a:t>https://www.w3schools.com/python/</a:t>
            </a:r>
            <a:r>
              <a:rPr lang="en-GB" sz="16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427C3-B1CB-2E4B-B80B-682951972B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CC00B-63FE-F24B-9C2A-DCE63431E1C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E62BA-8AD5-374F-801B-BF6D242655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4FAB2E-446F-F648-B487-EF3BA9EA0C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1152" y="494536"/>
            <a:ext cx="2697088" cy="9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49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for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Execution Model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Running Python Programs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Python IDEs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Where to get Python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Common Python Libraries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Python PIP Environments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Useful Online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9287F-8E47-554C-9FB0-90B1C125B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29C9D9-5483-9343-84DB-1CD80CBDB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128" y="2035938"/>
            <a:ext cx="2303173" cy="1213004"/>
          </a:xfrm>
          <a:prstGeom prst="rect">
            <a:avLst/>
          </a:prstGeom>
        </p:spPr>
      </p:pic>
      <p:pic>
        <p:nvPicPr>
          <p:cNvPr id="8" name="Picture 4" descr="How to Install Pip on CentOS 8">
            <a:extLst>
              <a:ext uri="{FF2B5EF4-FFF2-40B4-BE49-F238E27FC236}">
                <a16:creationId xmlns:a16="http://schemas.microsoft.com/office/drawing/2014/main" id="{1733B871-8236-B5DD-3BB9-B37E1C2A4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052" y="4293096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87910-F698-FA44-BECD-A681D674D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Programming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3F741-60A2-B346-B0C3-E59100E56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Originates in 1980s created by Guido van Rossum </a:t>
            </a:r>
          </a:p>
          <a:p>
            <a:pPr lvl="1"/>
            <a:r>
              <a:rPr lang="en-US" sz="2000" dirty="0"/>
              <a:t>Several versions current is Python 3.x</a:t>
            </a:r>
          </a:p>
          <a:p>
            <a:r>
              <a:rPr lang="en-US" sz="2400" dirty="0"/>
              <a:t>A Hybrid Dynamically Typed language</a:t>
            </a:r>
          </a:p>
          <a:p>
            <a:pPr lvl="1"/>
            <a:r>
              <a:rPr lang="en-US" sz="2000" dirty="0"/>
              <a:t>Allows for Procedural Programming</a:t>
            </a:r>
          </a:p>
          <a:p>
            <a:pPr lvl="1"/>
            <a:r>
              <a:rPr lang="en-US" sz="2000" dirty="0"/>
              <a:t>Supports Object Oriented Programming</a:t>
            </a:r>
          </a:p>
          <a:p>
            <a:pPr lvl="1"/>
            <a:r>
              <a:rPr lang="en-US" sz="2000" dirty="0"/>
              <a:t>Facilities Functional Programming</a:t>
            </a:r>
          </a:p>
          <a:p>
            <a:pPr lvl="1"/>
            <a:r>
              <a:rPr lang="en-US" sz="2000" dirty="0"/>
              <a:t>Has dynamic typing, Easily extendible</a:t>
            </a:r>
          </a:p>
          <a:p>
            <a:pPr lvl="1"/>
            <a:r>
              <a:rPr lang="en-US" sz="2000" dirty="0"/>
              <a:t>Has an extensive set of built in and third-party libraries</a:t>
            </a:r>
          </a:p>
          <a:p>
            <a:pPr lvl="2"/>
            <a:r>
              <a:rPr lang="en-US" sz="1800" dirty="0"/>
              <a:t>Graphics, UIs and Graphing</a:t>
            </a:r>
          </a:p>
          <a:p>
            <a:pPr lvl="2"/>
            <a:r>
              <a:rPr lang="en-US" sz="1800" dirty="0"/>
              <a:t>CSV, Excel and databases</a:t>
            </a:r>
          </a:p>
          <a:p>
            <a:pPr lvl="2"/>
            <a:r>
              <a:rPr lang="en-US" sz="1800" dirty="0"/>
              <a:t>Machine Learning and Data Science etc.</a:t>
            </a:r>
          </a:p>
          <a:p>
            <a:pPr lvl="2"/>
            <a:r>
              <a:rPr lang="en-US" sz="1800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5CE58-1B76-2045-844C-353A8C86310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04/12/2023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A22D3-90F1-9342-8B73-04E5951EE1E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python envs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05602-1DF5-4D4A-A17D-D5B21D1808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D8B824-951C-8646-A4F5-91215827F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0281" y="267251"/>
            <a:ext cx="776536" cy="8987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68FF11-2572-2878-9A54-CBA62BC31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431" y="2275055"/>
            <a:ext cx="1538593" cy="230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33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F105D-FAE2-354E-A72D-70484FC48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is Python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C368E-A50C-D741-84D0-3A94ED002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Data Analysis &amp; Web Development most common</a:t>
            </a:r>
          </a:p>
          <a:p>
            <a:pPr lvl="1"/>
            <a:r>
              <a:rPr lang="en-GB" sz="2000" dirty="0"/>
              <a:t>Machine Learning catching 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9818A-69A7-CD40-999A-9C04CFE46BE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04/12/2023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71A0C-92AB-8D45-8352-694E71BA881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python envs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BFEC5-8D15-D943-9F1C-3C0229949A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pic>
        <p:nvPicPr>
          <p:cNvPr id="8" name="Picture 7" descr="python-logo.png">
            <a:extLst>
              <a:ext uri="{FF2B5EF4-FFF2-40B4-BE49-F238E27FC236}">
                <a16:creationId xmlns:a16="http://schemas.microsoft.com/office/drawing/2014/main" id="{F30EA7FA-44D4-0BC7-30F1-5D884CFA2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360" y="592227"/>
            <a:ext cx="769714" cy="7697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17ABC1-D7F1-6BA2-8B49-B09FB77E38AF}"/>
              </a:ext>
            </a:extLst>
          </p:cNvPr>
          <p:cNvSpPr/>
          <p:nvPr/>
        </p:nvSpPr>
        <p:spPr>
          <a:xfrm>
            <a:off x="2167338" y="6210854"/>
            <a:ext cx="6048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https://</a:t>
            </a:r>
            <a:r>
              <a:rPr lang="en-GB" dirty="0" err="1">
                <a:solidFill>
                  <a:schemeClr val="tx1"/>
                </a:solidFill>
              </a:rPr>
              <a:t>www.jetbrains.com</a:t>
            </a:r>
            <a:r>
              <a:rPr lang="en-GB" dirty="0">
                <a:solidFill>
                  <a:schemeClr val="tx1"/>
                </a:solidFill>
              </a:rPr>
              <a:t>/</a:t>
            </a:r>
            <a:r>
              <a:rPr lang="en-GB" dirty="0" err="1">
                <a:solidFill>
                  <a:schemeClr val="tx1"/>
                </a:solidFill>
              </a:rPr>
              <a:t>lp</a:t>
            </a:r>
            <a:r>
              <a:rPr lang="en-GB" dirty="0">
                <a:solidFill>
                  <a:schemeClr val="tx1"/>
                </a:solidFill>
              </a:rPr>
              <a:t>/devecosystem-2022/python/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C2AC06-AE98-85AE-B723-EF4103FEC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74" y="2615694"/>
            <a:ext cx="7772400" cy="339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51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4937C-E204-C741-AF7F-0C24DEBC0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Common Python </a:t>
            </a:r>
            <a:r>
              <a:rPr lang="en-GB" dirty="0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727BD-F82E-4E42-82E1-EDF6953B4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600200"/>
            <a:ext cx="4169668" cy="604664"/>
          </a:xfrm>
        </p:spPr>
        <p:txBody>
          <a:bodyPr/>
          <a:lstStyle/>
          <a:p>
            <a:r>
              <a:rPr lang="en-GB" sz="2400" dirty="0"/>
              <a:t>Data Science Libraries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E8A00-243F-DD43-93BE-496003B2B76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04/12/2023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DE6B8-D370-ED45-A622-58433E35C0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python envs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80456-1129-9647-8F46-028B1FDFF1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3214B-7941-644B-8C37-C4D4A23F0BF9}"/>
              </a:ext>
            </a:extLst>
          </p:cNvPr>
          <p:cNvSpPr txBox="1"/>
          <p:nvPr/>
        </p:nvSpPr>
        <p:spPr>
          <a:xfrm>
            <a:off x="71252" y="57476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79D6FAC-555D-E84D-B28E-B9E32A71D08C}"/>
              </a:ext>
            </a:extLst>
          </p:cNvPr>
          <p:cNvSpPr txBox="1">
            <a:spLocks/>
          </p:cNvSpPr>
          <p:nvPr/>
        </p:nvSpPr>
        <p:spPr bwMode="auto">
          <a:xfrm>
            <a:off x="5902113" y="4014491"/>
            <a:ext cx="3482809" cy="6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1313" indent="-341313" algn="l" defTabSz="449263" rtl="0" eaLnBrk="0" fontAlgn="base" hangingPunct="0">
              <a:lnSpc>
                <a:spcPct val="125000"/>
              </a:lnSpc>
              <a:spcBef>
                <a:spcPts val="700"/>
              </a:spcBef>
              <a:spcAft>
                <a:spcPct val="0"/>
              </a:spcAft>
              <a:buClr>
                <a:srgbClr val="170199"/>
              </a:buClr>
              <a:buSzPct val="75000"/>
              <a:buFont typeface="Wingdings" pitchFamily="2" charset="2"/>
              <a:buChar char="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363" indent="-284163" algn="l" defTabSz="449263" rtl="0" eaLnBrk="0" fontAlgn="base" hangingPunct="0">
              <a:lnSpc>
                <a:spcPct val="115000"/>
              </a:lnSpc>
              <a:spcBef>
                <a:spcPts val="600"/>
              </a:spcBef>
              <a:spcAft>
                <a:spcPct val="0"/>
              </a:spcAft>
              <a:buClr>
                <a:srgbClr val="170199"/>
              </a:buClr>
              <a:buSzPct val="75000"/>
              <a:buFont typeface="Wingdings" pitchFamily="2" charset="2"/>
              <a:buChar char="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115000"/>
              </a:lnSpc>
              <a:spcBef>
                <a:spcPts val="500"/>
              </a:spcBef>
              <a:spcAft>
                <a:spcPct val="0"/>
              </a:spcAft>
              <a:buClr>
                <a:srgbClr val="00CCFF"/>
              </a:buClr>
              <a:buSzPct val="65000"/>
              <a:buFont typeface="Wingdings" pitchFamily="2" charset="2"/>
              <a:buChar char="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10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kern="0" dirty="0"/>
              <a:t>Web Frameworks</a:t>
            </a:r>
          </a:p>
        </p:txBody>
      </p:sp>
      <p:pic>
        <p:nvPicPr>
          <p:cNvPr id="11" name="Picture 10" descr="python-logo.png">
            <a:extLst>
              <a:ext uri="{FF2B5EF4-FFF2-40B4-BE49-F238E27FC236}">
                <a16:creationId xmlns:a16="http://schemas.microsoft.com/office/drawing/2014/main" id="{C43ED057-B7F8-2A49-84D0-4A49DA79F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360" y="592227"/>
            <a:ext cx="769714" cy="769714"/>
          </a:xfrm>
          <a:prstGeom prst="rect">
            <a:avLst/>
          </a:prstGeom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F88C8051-5790-F546-BF09-EC1C1ACAC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113" y="2431760"/>
            <a:ext cx="2389863" cy="45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What's new with TensorFlow 2.0? - jzuern.github.io">
            <a:extLst>
              <a:ext uri="{FF2B5EF4-FFF2-40B4-BE49-F238E27FC236}">
                <a16:creationId xmlns:a16="http://schemas.microsoft.com/office/drawing/2014/main" id="{E8774F09-6414-8546-92D7-97575DF4A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328" y="3019267"/>
            <a:ext cx="948812" cy="57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DE4744FD-C4F3-0844-8719-C358E0624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297" y="3317148"/>
            <a:ext cx="1065203" cy="57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ciPy and NumPy - Full Stack Python">
            <a:extLst>
              <a:ext uri="{FF2B5EF4-FFF2-40B4-BE49-F238E27FC236}">
                <a16:creationId xmlns:a16="http://schemas.microsoft.com/office/drawing/2014/main" id="{6EE46761-6818-C641-9FA2-7D908453F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353" y="2890948"/>
            <a:ext cx="1480944" cy="58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andas (software) - Wikipedia">
            <a:extLst>
              <a:ext uri="{FF2B5EF4-FFF2-40B4-BE49-F238E27FC236}">
                <a16:creationId xmlns:a16="http://schemas.microsoft.com/office/drawing/2014/main" id="{F276E664-641E-2E49-A1D0-6D025BF85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136" y="1663671"/>
            <a:ext cx="1855826" cy="7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612B1944-5A2E-5D47-B025-DBFE1E5F6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305" y="1400532"/>
            <a:ext cx="2144688" cy="96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tructuring a Large Production Flask Application | by Arash Soheili | Level  Up Coding">
            <a:extLst>
              <a:ext uri="{FF2B5EF4-FFF2-40B4-BE49-F238E27FC236}">
                <a16:creationId xmlns:a16="http://schemas.microsoft.com/office/drawing/2014/main" id="{DA314FAC-C150-7B4A-AB1B-D7E07AAA1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4765660"/>
            <a:ext cx="1424311" cy="79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Django Community | Django">
            <a:extLst>
              <a:ext uri="{FF2B5EF4-FFF2-40B4-BE49-F238E27FC236}">
                <a16:creationId xmlns:a16="http://schemas.microsoft.com/office/drawing/2014/main" id="{87273B6E-7A2A-274C-A53F-4F97CC40F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16" y="5288990"/>
            <a:ext cx="1302376" cy="59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FastAPI">
            <a:extLst>
              <a:ext uri="{FF2B5EF4-FFF2-40B4-BE49-F238E27FC236}">
                <a16:creationId xmlns:a16="http://schemas.microsoft.com/office/drawing/2014/main" id="{3E8C812A-1698-244F-B79E-F7743FC79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51" y="5811508"/>
            <a:ext cx="2130853" cy="76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86B12-AFF9-ADFD-1042-3CD74BFCA4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391" y="2059148"/>
            <a:ext cx="4313427" cy="26284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59AB79-F1D4-9A90-2554-C0B0419FB82A}"/>
              </a:ext>
            </a:extLst>
          </p:cNvPr>
          <p:cNvSpPr/>
          <p:nvPr/>
        </p:nvSpPr>
        <p:spPr>
          <a:xfrm>
            <a:off x="2243304" y="46176"/>
            <a:ext cx="6048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https://</a:t>
            </a:r>
            <a:r>
              <a:rPr lang="en-GB" dirty="0" err="1">
                <a:solidFill>
                  <a:schemeClr val="tx1"/>
                </a:solidFill>
              </a:rPr>
              <a:t>www.jetbrains.com</a:t>
            </a:r>
            <a:r>
              <a:rPr lang="en-GB" dirty="0">
                <a:solidFill>
                  <a:schemeClr val="tx1"/>
                </a:solidFill>
              </a:rPr>
              <a:t>/</a:t>
            </a:r>
            <a:r>
              <a:rPr lang="en-GB" dirty="0" err="1">
                <a:solidFill>
                  <a:schemeClr val="tx1"/>
                </a:solidFill>
              </a:rPr>
              <a:t>lp</a:t>
            </a:r>
            <a:r>
              <a:rPr lang="en-GB" dirty="0">
                <a:solidFill>
                  <a:schemeClr val="tx1"/>
                </a:solidFill>
              </a:rPr>
              <a:t>/devecosystem-2022/python/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1D2EEE-2833-F07D-CCAF-C34C419DB5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6061" y="4491704"/>
            <a:ext cx="3791977" cy="20329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EFF056-8E62-980B-C5C2-8D5DA93930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56713" y="4565908"/>
            <a:ext cx="825764" cy="64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71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8843E-373E-774E-AD92-52A15467B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Execution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B4C64-711B-D94B-BBEF-00FF3C6C7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cs typeface="Arial" panose="020B0604020202020204" pitchFamily="34" charset="0"/>
              </a:rPr>
              <a:t>Originates in 1980s created by Guido van Rossum </a:t>
            </a:r>
            <a:endParaRPr lang="en-US" sz="2400" dirty="0"/>
          </a:p>
          <a:p>
            <a:r>
              <a:rPr lang="en-US" sz="2400" dirty="0"/>
              <a:t>Not a precompiled language</a:t>
            </a:r>
          </a:p>
          <a:p>
            <a:pPr lvl="1"/>
            <a:r>
              <a:rPr lang="en-US" sz="2000" dirty="0"/>
              <a:t>But not exactly an interpreted language either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Simplified process illustrative of behaviour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A6476-ECE9-CC49-B583-6F736BF866A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1DDFE-5705-4F41-AD71-1CD534E13D0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547F0-5549-3E4B-B8D3-7936647748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3A2E1-2059-024A-B231-1C47FA4B5FE4}"/>
              </a:ext>
            </a:extLst>
          </p:cNvPr>
          <p:cNvSpPr/>
          <p:nvPr/>
        </p:nvSpPr>
        <p:spPr>
          <a:xfrm>
            <a:off x="719034" y="4009390"/>
            <a:ext cx="1534511" cy="783435"/>
          </a:xfrm>
          <a:prstGeom prst="rect">
            <a:avLst/>
          </a:prstGeom>
          <a:solidFill>
            <a:srgbClr val="FFD2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hello.py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B2C097-0F4A-4542-892B-70358BBFD375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2253545" y="4401108"/>
            <a:ext cx="770171" cy="0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643580-8F59-5F4C-B9F6-5A767613EACD}"/>
              </a:ext>
            </a:extLst>
          </p:cNvPr>
          <p:cNvSpPr/>
          <p:nvPr/>
        </p:nvSpPr>
        <p:spPr>
          <a:xfrm>
            <a:off x="3023716" y="3501008"/>
            <a:ext cx="1929284" cy="1800200"/>
          </a:xfrm>
          <a:prstGeom prst="roundRect">
            <a:avLst/>
          </a:prstGeom>
          <a:solidFill>
            <a:srgbClr val="BEFF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Python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E6D8AD-77FA-AE45-97A9-7043422E7F98}"/>
              </a:ext>
            </a:extLst>
          </p:cNvPr>
          <p:cNvSpPr txBox="1"/>
          <p:nvPr/>
        </p:nvSpPr>
        <p:spPr>
          <a:xfrm>
            <a:off x="6444522" y="3238074"/>
            <a:ext cx="2565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Check the Program is valid  and well formed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F53DF-C0FB-7F4F-B17B-5150A4551B66}"/>
              </a:ext>
            </a:extLst>
          </p:cNvPr>
          <p:cNvSpPr txBox="1"/>
          <p:nvPr/>
        </p:nvSpPr>
        <p:spPr>
          <a:xfrm>
            <a:off x="6457403" y="4116417"/>
            <a:ext cx="3326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(Dynamically) Compile </a:t>
            </a:r>
          </a:p>
          <a:p>
            <a:r>
              <a:rPr lang="en-US" dirty="0">
                <a:solidFill>
                  <a:schemeClr val="tx1"/>
                </a:solidFill>
              </a:rPr>
              <a:t>Into the Intermediate language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C5FE6-BEEE-B445-BC4B-DF112ACD5864}"/>
              </a:ext>
            </a:extLst>
          </p:cNvPr>
          <p:cNvSpPr txBox="1"/>
          <p:nvPr/>
        </p:nvSpPr>
        <p:spPr>
          <a:xfrm>
            <a:off x="6457404" y="4993436"/>
            <a:ext cx="2473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Run the intermediate</a:t>
            </a:r>
          </a:p>
          <a:p>
            <a:r>
              <a:rPr lang="en-US" dirty="0">
                <a:solidFill>
                  <a:schemeClr val="tx1"/>
                </a:solidFill>
              </a:rPr>
              <a:t>version of the program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E01167-1CA7-D944-91C5-4FFD0882B763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953000" y="3485538"/>
            <a:ext cx="1371252" cy="915570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F85DE2-0AB4-4A47-9DBA-529FCF9E3593}"/>
              </a:ext>
            </a:extLst>
          </p:cNvPr>
          <p:cNvCxnSpPr>
            <a:cxnSpLocks/>
          </p:cNvCxnSpPr>
          <p:nvPr/>
        </p:nvCxnSpPr>
        <p:spPr>
          <a:xfrm flipV="1">
            <a:off x="4989905" y="4394332"/>
            <a:ext cx="1363989" cy="6776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AFEB57-C07E-0D42-84F0-8DED108BA67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953000" y="4401108"/>
            <a:ext cx="1343232" cy="785748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B89CB7B-97FA-7B4F-8442-121AAE059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55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EA37-4E97-4C4B-9106-C0DB33D5D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AE18C-6204-254F-B90A-60A25F8B9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Commands stored in a file</a:t>
            </a:r>
          </a:p>
          <a:p>
            <a:pPr lvl="1"/>
            <a:r>
              <a:rPr lang="en-US" sz="2000" dirty="0"/>
              <a:t>with a </a:t>
            </a:r>
            <a:r>
              <a:rPr lang="en-US" sz="2000" dirty="0">
                <a:latin typeface="Courier" pitchFamily="2" charset="0"/>
              </a:rPr>
              <a:t>.</a:t>
            </a:r>
            <a:r>
              <a:rPr lang="en-US" sz="2000" dirty="0" err="1">
                <a:latin typeface="Courier" pitchFamily="2" charset="0"/>
              </a:rPr>
              <a:t>py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/>
              <a:t>extension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run the file using </a:t>
            </a:r>
            <a:r>
              <a:rPr lang="en-US" sz="2000" i="1" dirty="0"/>
              <a:t>python</a:t>
            </a:r>
            <a:r>
              <a:rPr lang="en-US" sz="2000" dirty="0"/>
              <a:t> command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FE734-DC37-244E-939D-9CD15990835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DB967-CAC8-FA4B-9D02-55C31A72CB4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740C6-1931-664F-90C1-B019852025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9F68597-5F5F-5947-8C98-D9A981761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68" y="2715072"/>
            <a:ext cx="4217646" cy="149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A6D905C-1EBE-A946-A03D-7E2325731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68" y="4853420"/>
            <a:ext cx="4520952" cy="149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ython-logo.png">
            <a:extLst>
              <a:ext uri="{FF2B5EF4-FFF2-40B4-BE49-F238E27FC236}">
                <a16:creationId xmlns:a16="http://schemas.microsoft.com/office/drawing/2014/main" id="{C988872A-44F0-034B-BEFC-DD1CC0FC7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360" y="592227"/>
            <a:ext cx="769714" cy="76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17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CA12-B96F-B24B-81C8-25D87FCD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5DF84-EE88-5945-95E8-F903AEC04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1600200"/>
            <a:ext cx="9064493" cy="4529138"/>
          </a:xfrm>
        </p:spPr>
        <p:txBody>
          <a:bodyPr/>
          <a:lstStyle/>
          <a:p>
            <a:r>
              <a:rPr lang="en-US" sz="2400" dirty="0"/>
              <a:t>Several Python IDEs available </a:t>
            </a:r>
          </a:p>
          <a:p>
            <a:pPr lvl="1"/>
            <a:r>
              <a:rPr lang="en-US" sz="1800" dirty="0"/>
              <a:t>PyCharm</a:t>
            </a:r>
          </a:p>
          <a:p>
            <a:pPr lvl="2"/>
            <a:r>
              <a:rPr lang="en-US" sz="1400" dirty="0"/>
              <a:t>both free version</a:t>
            </a:r>
          </a:p>
          <a:p>
            <a:pPr lvl="2"/>
            <a:r>
              <a:rPr lang="en-US" sz="1400" dirty="0"/>
              <a:t>and commercial</a:t>
            </a:r>
          </a:p>
          <a:p>
            <a:pPr lvl="1"/>
            <a:r>
              <a:rPr lang="en-US" sz="1800" dirty="0"/>
              <a:t>Visual Studio Code</a:t>
            </a:r>
          </a:p>
          <a:p>
            <a:pPr lvl="2"/>
            <a:r>
              <a:rPr lang="en-US" sz="1400" dirty="0"/>
              <a:t>Free IDE from Microsoft</a:t>
            </a:r>
          </a:p>
          <a:p>
            <a:pPr lvl="1"/>
            <a:r>
              <a:rPr lang="en-US" sz="1800" dirty="0"/>
              <a:t>Spyder</a:t>
            </a:r>
          </a:p>
          <a:p>
            <a:pPr lvl="2"/>
            <a:r>
              <a:rPr lang="en-US" sz="1400" dirty="0"/>
              <a:t>scientific dev apps</a:t>
            </a:r>
          </a:p>
          <a:p>
            <a:pPr lvl="1"/>
            <a:r>
              <a:rPr lang="en-US" sz="1800" dirty="0"/>
              <a:t>Eclipse + </a:t>
            </a:r>
            <a:r>
              <a:rPr lang="en-US" sz="1800" dirty="0" err="1"/>
              <a:t>PyDev</a:t>
            </a:r>
            <a:r>
              <a:rPr lang="en-US" sz="1800" dirty="0"/>
              <a:t> plugin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Jupyter Notebooks</a:t>
            </a:r>
          </a:p>
          <a:p>
            <a:pPr lvl="2"/>
            <a:r>
              <a:rPr lang="en-US" sz="1400" dirty="0"/>
              <a:t>target data analysis tasks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CEDF9-86A2-554C-B3C0-D0B5B08CF16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576BD-0481-5C40-890E-7A86CE7FC40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29EE-4FA7-5840-8B5B-B90883A1CC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099525F-F182-5246-B6E2-B069CE495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956" y="2060848"/>
            <a:ext cx="4762550" cy="434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DE9CFC-BF3A-8645-A0BD-32A847A40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149" y="2100409"/>
            <a:ext cx="720080" cy="7200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290EB6-807D-E040-BD52-D322AF23C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649" y="3126596"/>
            <a:ext cx="604808" cy="6048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7B8644-96D7-1F40-9E0B-2D0110E4B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973" y="3767109"/>
            <a:ext cx="720080" cy="7200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0F6018-60FF-5D4E-B24F-F8796EB10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368" y="4909551"/>
            <a:ext cx="469167" cy="4398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8237B9-2958-CF4D-9CA8-48E2C87FED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1133" y="4909551"/>
            <a:ext cx="1060574" cy="3987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B934D62-E53B-B34E-AEAF-0BD9A4AEF6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2204" y="5572843"/>
            <a:ext cx="480441" cy="556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25207A-D219-92A1-C83C-C6AD688CE5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3360" y="423784"/>
            <a:ext cx="731200" cy="84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58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659AE-0BD2-AF4C-9E6D-9B9773CE7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Python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3DE56-186A-3046-B554-E62147CFF70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EE871-10AC-064C-9291-63AD8AACE05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3443C-16F1-9243-AD76-9016905D37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20AD4-9CEF-F44A-8093-8A42ABF73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872" y="692696"/>
            <a:ext cx="570992" cy="5709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AEFC3C-AA04-164F-BB09-6F0399B0A75E}"/>
              </a:ext>
            </a:extLst>
          </p:cNvPr>
          <p:cNvSpPr/>
          <p:nvPr/>
        </p:nvSpPr>
        <p:spPr>
          <a:xfrm>
            <a:off x="495300" y="1572691"/>
            <a:ext cx="3749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https://</a:t>
            </a:r>
            <a:r>
              <a:rPr lang="en-GB" dirty="0" err="1">
                <a:solidFill>
                  <a:schemeClr val="tx1"/>
                </a:solidFill>
              </a:rPr>
              <a:t>www.python.org</a:t>
            </a:r>
            <a:r>
              <a:rPr lang="en-GB" dirty="0">
                <a:solidFill>
                  <a:schemeClr val="tx1"/>
                </a:solidFill>
              </a:rPr>
              <a:t>/downloads/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1F980D-5A4E-ABA8-79BB-C85A10726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40" y="2063962"/>
            <a:ext cx="7196336" cy="446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5225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3633DD-A262-4F1E-B692-3893E3F5026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C5F3BC-8C09-42D0-9BBB-5F80C763DC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1212</TotalTime>
  <Words>1035</Words>
  <Application>Microsoft Macintosh PowerPoint</Application>
  <PresentationFormat>A4 Paper (210x297 mm)</PresentationFormat>
  <Paragraphs>219</Paragraphs>
  <Slides>16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Courier</vt:lpstr>
      <vt:lpstr>Garamond</vt:lpstr>
      <vt:lpstr>Menlo</vt:lpstr>
      <vt:lpstr>Times New Roman</vt:lpstr>
      <vt:lpstr>Verdana</vt:lpstr>
      <vt:lpstr>Wingdings</vt:lpstr>
      <vt:lpstr>Default Design</vt:lpstr>
      <vt:lpstr>1_Default Design</vt:lpstr>
      <vt:lpstr>Introduction to the  Python World</vt:lpstr>
      <vt:lpstr>Plan for Session</vt:lpstr>
      <vt:lpstr>Python Programming Language</vt:lpstr>
      <vt:lpstr>Where is Python Used?</vt:lpstr>
      <vt:lpstr>Common Python Libraries</vt:lpstr>
      <vt:lpstr>Python Execution Model</vt:lpstr>
      <vt:lpstr>Running Python Programs</vt:lpstr>
      <vt:lpstr>Python IDEs</vt:lpstr>
      <vt:lpstr>Where to get Python</vt:lpstr>
      <vt:lpstr>Common Python Libraries</vt:lpstr>
      <vt:lpstr>Python Environments</vt:lpstr>
      <vt:lpstr>Pip and Virtual Environments</vt:lpstr>
      <vt:lpstr>Working with Pip</vt:lpstr>
      <vt:lpstr>Working with Pip</vt:lpstr>
      <vt:lpstr>Useful 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Matt Field - Framework Training</cp:lastModifiedBy>
  <cp:revision>165</cp:revision>
  <cp:lastPrinted>2023-08-04T08:36:56Z</cp:lastPrinted>
  <dcterms:modified xsi:type="dcterms:W3CDTF">2025-03-17T09:28:21Z</dcterms:modified>
</cp:coreProperties>
</file>